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docMetadata/LabelInfo.xml" ContentType="application/vnd.ms-office.classificationlabel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12192000" cy="6858000"/>
  <p:notesSz cx="6858000" cy="9144000"/>
  <p:defaultTextStyle>
    <a:defPPr rtl="0"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6522AB8-11D7-4F71-A6A7-436955704D78}" v="3" dt="2026-08-05T21:40:03.8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5057" autoAdjust="0"/>
    <p:restoredTop sz="94660"/>
  </p:normalViewPr>
  <p:slideViewPr>
    <p:cSldViewPr snapToGrid="0">
      <p:cViewPr varScale="1">
        <p:scale>
          <a:sx n="75" d="100"/>
          <a:sy n="75" d="100"/>
        </p:scale>
        <p:origin x="-12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3" d="100"/>
          <a:sy n="123" d="100"/>
        </p:scale>
        <p:origin x="4974" y="9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4961038-E69E-4522-97BB-EB99858856DE}" type="datetime1">
              <a:rPr lang="el-GR" smtClean="0"/>
              <a:pPr rtl="0"/>
              <a:t>8/8/2026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7126FDC-224F-40D9-BC14-B335420DDF09}" type="datetime1">
              <a:rPr lang="el-GR" smtClean="0"/>
              <a:pPr rtl="0"/>
              <a:t>8/8/2026</a:t>
            </a:fld>
            <a:endParaRPr lang="en-US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l"/>
              <a:t>Κάντε κλικ για επεξεργασία των στυλ κειμένου του υποδείγματος</a:t>
            </a:r>
            <a:endParaRPr lang="en-US"/>
          </a:p>
          <a:p>
            <a:pPr lvl="1" rtl="0"/>
            <a:r>
              <a:rPr lang="el"/>
              <a:t>Δεύτερου επιπέδου</a:t>
            </a:r>
          </a:p>
          <a:p>
            <a:pPr lvl="2" rtl="0"/>
            <a:r>
              <a:rPr lang="el"/>
              <a:t>Τρίτου επιπέδου</a:t>
            </a:r>
          </a:p>
          <a:p>
            <a:pPr lvl="3" rtl="0"/>
            <a:r>
              <a:rPr lang="el"/>
              <a:t>Τέταρτου επιπέδου</a:t>
            </a:r>
          </a:p>
          <a:p>
            <a:pPr lvl="4" rtl="0"/>
            <a:r>
              <a:rPr lang="el"/>
              <a:t>Πέμπτου επιπέδου</a:t>
            </a:r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Ορθογώνιο 9">
            <a:extLst>
              <a:ext uri="{FF2B5EF4-FFF2-40B4-BE49-F238E27FC236}">
                <a16:creationId xmlns:a16="http://schemas.microsoft.com/office/drawing/2014/main" xmlns="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cxnSp>
        <p:nvCxnSpPr>
          <p:cNvPr id="9" name="Ευθεία γραμμή σύνδεσης 8">
            <a:extLst>
              <a:ext uri="{FF2B5EF4-FFF2-40B4-BE49-F238E27FC236}">
                <a16:creationId xmlns:a16="http://schemas.microsoft.com/office/drawing/2014/main" xmlns="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xmlns="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1D63439-1CC6-4094-85D0-A1C74227DFA2}" type="datetime1">
              <a:rPr lang="el-GR" smtClean="0"/>
              <a:pPr rtl="0"/>
              <a:t>8/8/2026</a:t>
            </a:fld>
            <a:endParaRPr lang="en-US" dirty="0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xmlns="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xmlns="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pPr rt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 rtlCol="0"/>
          <a:lstStyle/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xmlns="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86170DA-EBCE-4415-B782-844B757DAABC}" type="datetime1">
              <a:rPr lang="el-GR" smtClean="0"/>
              <a:pPr rtl="0"/>
              <a:t>8/8/2026</a:t>
            </a:fld>
            <a:endParaRPr lang="en-US" dirty="0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xmlns="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xmlns="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pPr rt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Ορθογώνιο 8">
            <a:extLst>
              <a:ext uri="{FF2B5EF4-FFF2-40B4-BE49-F238E27FC236}">
                <a16:creationId xmlns:a16="http://schemas.microsoft.com/office/drawing/2014/main" xmlns="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 rtlCol="0"/>
          <a:lstStyle/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 rtlCol="0"/>
          <a:lstStyle/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xmlns="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0AA9FC3-E810-4E41-B008-8F840F53EEA3}" type="datetime1">
              <a:rPr lang="el-GR" smtClean="0"/>
              <a:pPr rtl="0"/>
              <a:t>8/8/2026</a:t>
            </a:fld>
            <a:endParaRPr lang="en-US" dirty="0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xmlns="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Θέση αριθμού διαφάνειας 9">
            <a:extLst>
              <a:ext uri="{FF2B5EF4-FFF2-40B4-BE49-F238E27FC236}">
                <a16:creationId xmlns:a16="http://schemas.microsoft.com/office/drawing/2014/main" xmlns="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pPr rt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xmlns="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D245FF9-7D03-49CA-B48F-5C3E6E4538BB}" type="datetime1">
              <a:rPr lang="el-GR" smtClean="0"/>
              <a:pPr rtl="0"/>
              <a:t>8/8/2026</a:t>
            </a:fld>
            <a:endParaRPr lang="en-US" dirty="0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xmlns="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xmlns="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pPr rt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Ορθογώνιο 9">
            <a:extLst>
              <a:ext uri="{FF2B5EF4-FFF2-40B4-BE49-F238E27FC236}">
                <a16:creationId xmlns:a16="http://schemas.microsoft.com/office/drawing/2014/main" xmlns="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/>
              <a:t>Στυλ κειμένου υποδείγματος</a:t>
            </a:r>
          </a:p>
        </p:txBody>
      </p:sp>
      <p:cxnSp>
        <p:nvCxnSpPr>
          <p:cNvPr id="9" name="Ευθεία γραμμή σύνδεσης 8">
            <a:extLst>
              <a:ext uri="{FF2B5EF4-FFF2-40B4-BE49-F238E27FC236}">
                <a16:creationId xmlns:a16="http://schemas.microsoft.com/office/drawing/2014/main" xmlns="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xmlns="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A35135B-71ED-4DAD-A0D4-F956DC504FD7}" type="datetime1">
              <a:rPr lang="el-GR" smtClean="0"/>
              <a:pPr rtl="0"/>
              <a:t>8/8/2026</a:t>
            </a:fld>
            <a:endParaRPr lang="en-US" dirty="0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xmlns="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Θέση αριθμού διαφάνειας 10">
            <a:extLst>
              <a:ext uri="{FF2B5EF4-FFF2-40B4-BE49-F238E27FC236}">
                <a16:creationId xmlns:a16="http://schemas.microsoft.com/office/drawing/2014/main" xmlns="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pPr rt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ομέ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xmlns="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EA4A3C6-2769-4B8E-B4CD-8638D980537F}" type="datetime1">
              <a:rPr lang="el-GR" smtClean="0"/>
              <a:pPr rtl="0"/>
              <a:t>8/8/2026</a:t>
            </a:fld>
            <a:endParaRPr lang="en-US" dirty="0"/>
          </a:p>
        </p:txBody>
      </p:sp>
      <p:sp>
        <p:nvSpPr>
          <p:cNvPr id="9" name="Θέση υποσέλιδου 8">
            <a:extLst>
              <a:ext uri="{FF2B5EF4-FFF2-40B4-BE49-F238E27FC236}">
                <a16:creationId xmlns:a16="http://schemas.microsoft.com/office/drawing/2014/main" xmlns="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Θέση αριθμού διαφάνειας 9">
            <a:extLst>
              <a:ext uri="{FF2B5EF4-FFF2-40B4-BE49-F238E27FC236}">
                <a16:creationId xmlns:a16="http://schemas.microsoft.com/office/drawing/2014/main" xmlns="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pPr rt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Τίτλος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xmlns="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11AFD62-81D8-460C-9A40-4B19744AFB4A}" type="datetime1">
              <a:rPr lang="el-GR" smtClean="0"/>
              <a:pPr rtl="0"/>
              <a:t>8/8/2026</a:t>
            </a:fld>
            <a:endParaRPr lang="en-US" dirty="0"/>
          </a:p>
        </p:txBody>
      </p:sp>
      <p:sp>
        <p:nvSpPr>
          <p:cNvPr id="11" name="Θέση υποσέλιδου 10">
            <a:extLst>
              <a:ext uri="{FF2B5EF4-FFF2-40B4-BE49-F238E27FC236}">
                <a16:creationId xmlns:a16="http://schemas.microsoft.com/office/drawing/2014/main" xmlns="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2" name="Θέση αριθμού διαφάνειας 11">
            <a:extLst>
              <a:ext uri="{FF2B5EF4-FFF2-40B4-BE49-F238E27FC236}">
                <a16:creationId xmlns:a16="http://schemas.microsoft.com/office/drawing/2014/main" xmlns="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pPr rt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6" name="Θέση ημερομηνίας 5">
            <a:extLst>
              <a:ext uri="{FF2B5EF4-FFF2-40B4-BE49-F238E27FC236}">
                <a16:creationId xmlns:a16="http://schemas.microsoft.com/office/drawing/2014/main" xmlns="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2F9DDFC-3711-4385-89BD-93ACC588C7FA}" type="datetime1">
              <a:rPr lang="el-GR" smtClean="0"/>
              <a:pPr rtl="0"/>
              <a:t>8/8/2026</a:t>
            </a:fld>
            <a:endParaRPr lang="en-US" dirty="0"/>
          </a:p>
        </p:txBody>
      </p:sp>
      <p:sp>
        <p:nvSpPr>
          <p:cNvPr id="7" name="Θέση υποσέλιδου 6">
            <a:extLst>
              <a:ext uri="{FF2B5EF4-FFF2-40B4-BE49-F238E27FC236}">
                <a16:creationId xmlns:a16="http://schemas.microsoft.com/office/drawing/2014/main" xmlns="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8" name="Θέση αριθμού διαφάνειας 7">
            <a:extLst>
              <a:ext uri="{FF2B5EF4-FFF2-40B4-BE49-F238E27FC236}">
                <a16:creationId xmlns:a16="http://schemas.microsoft.com/office/drawing/2014/main" xmlns="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pPr rt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Ορθογώνιο 9">
            <a:extLst>
              <a:ext uri="{FF2B5EF4-FFF2-40B4-BE49-F238E27FC236}">
                <a16:creationId xmlns:a16="http://schemas.microsoft.com/office/drawing/2014/main" xmlns="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xmlns="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0B6C2DE-AD7D-4301-AF66-F299BAC0F051}" type="datetime1">
              <a:rPr lang="el-GR" smtClean="0"/>
              <a:pPr rtl="0"/>
              <a:t>8/8/2026</a:t>
            </a:fld>
            <a:endParaRPr lang="en-US" dirty="0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xmlns="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xmlns="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pPr rt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Ορθογώνιο 7">
            <a:extLst>
              <a:ext uri="{FF2B5EF4-FFF2-40B4-BE49-F238E27FC236}">
                <a16:creationId xmlns:a16="http://schemas.microsoft.com/office/drawing/2014/main" xmlns="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Τίτλος 1"/>
          <p:cNvSpPr>
            <a:spLocks noGrp="1"/>
          </p:cNvSpPr>
          <p:nvPr>
            <p:ph type="title" hasCustomPrompt="1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Autofit/>
          </a:bodyPr>
          <a:lstStyle>
            <a:lvl1pPr>
              <a:lnSpc>
                <a:spcPct val="90000"/>
              </a:lnSpc>
              <a:defRPr sz="32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el" dirty="0"/>
              <a:t>Κάντε κλικ για να</a:t>
            </a:r>
            <a:r>
              <a:rPr lang="en-US" dirty="0"/>
              <a:t> </a:t>
            </a:r>
            <a:r>
              <a:rPr lang="el" dirty="0"/>
              <a:t>επεξεργαστείτε το</a:t>
            </a:r>
            <a:r>
              <a:rPr lang="en-US" dirty="0"/>
              <a:t> </a:t>
            </a:r>
            <a:r>
              <a:rPr lang="el" dirty="0"/>
              <a:t>Στυλ κύριου τίτλου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9934E474-51DB-4149-80D1-F3A9A7563EB9}" type="datetime1">
              <a:rPr lang="el-GR" smtClean="0"/>
              <a:pPr rtl="0"/>
              <a:t>8/8/2026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 rt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Ορθογώνιο 7">
            <a:extLst>
              <a:ext uri="{FF2B5EF4-FFF2-40B4-BE49-F238E27FC236}">
                <a16:creationId xmlns:a16="http://schemas.microsoft.com/office/drawing/2014/main" xmlns="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Θέση εικόνας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1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35900B07-A939-46A1-95E3-F4BF6E48AFB2}" type="datetime1">
              <a:rPr lang="el-GR" smtClean="0"/>
              <a:pPr rtl="0"/>
              <a:t>8/8/2026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pPr rt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>
            <a:extLst>
              <a:ext uri="{FF2B5EF4-FFF2-40B4-BE49-F238E27FC236}">
                <a16:creationId xmlns:a16="http://schemas.microsoft.com/office/drawing/2014/main" xmlns="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el"/>
              <a:t>Κάντε κλικ για να επεξεργαστείτε το Στυλ κύριου τίτλου</a:t>
            </a:r>
            <a:endParaRPr lang="en-US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el"/>
              <a:t>Κάντε κλικ για επεξεργασία των στυλ κειμένου του υποδείγματος</a:t>
            </a:r>
          </a:p>
          <a:p>
            <a:pPr lvl="1" rtl="0"/>
            <a:r>
              <a:rPr lang="el"/>
              <a:t>Δεύτερου επιπέδου</a:t>
            </a:r>
          </a:p>
          <a:p>
            <a:pPr lvl="2" rtl="0"/>
            <a:r>
              <a:rPr lang="el"/>
              <a:t>Τρίτου επιπέδου</a:t>
            </a:r>
          </a:p>
          <a:p>
            <a:pPr lvl="3" rtl="0"/>
            <a:r>
              <a:rPr lang="el"/>
              <a:t>Τέταρτου επιπέδου</a:t>
            </a:r>
          </a:p>
          <a:p>
            <a:pPr lvl="4" rtl="0"/>
            <a:r>
              <a:rPr lang="el"/>
              <a:t>Πέμπτου επιπέδου</a:t>
            </a:r>
            <a:endParaRPr lang="en-US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86D902E8-EFEB-49E0-A81E-5B9E8C2EA99F}" type="datetime1">
              <a:rPr lang="el-GR" smtClean="0"/>
              <a:pPr rtl="0"/>
              <a:t>8/8/2026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 rtl="0"/>
              <a:t>‹#›</a:t>
            </a:fld>
            <a:endParaRPr lang="en-US" dirty="0"/>
          </a:p>
        </p:txBody>
      </p:sp>
      <p:cxnSp>
        <p:nvCxnSpPr>
          <p:cNvPr id="10" name="Ευθεία γραμμή σύνδεσης 9">
            <a:extLst>
              <a:ext uri="{FF2B5EF4-FFF2-40B4-BE49-F238E27FC236}">
                <a16:creationId xmlns:a16="http://schemas.microsoft.com/office/drawing/2014/main" xmlns="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5">
            <a:extLst>
              <a:ext uri="{FF2B5EF4-FFF2-40B4-BE49-F238E27FC236}">
                <a16:creationId xmlns:a16="http://schemas.microsoft.com/office/drawing/2014/main" xmlns="" id="{AF870D5E-F363-26C3-1836-ED960AE62D9B}"/>
              </a:ext>
            </a:extLst>
          </p:cNvPr>
          <p:cNvSpPr txBox="1"/>
          <p:nvPr/>
        </p:nvSpPr>
        <p:spPr>
          <a:xfrm>
            <a:off x="5147352" y="-25776"/>
            <a:ext cx="7068487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latin typeface="Calibri" pitchFamily="34" charset="0"/>
                <a:cs typeface="Calibri" pitchFamily="34" charset="0"/>
              </a:rPr>
              <a:t>Ο ΣΥΛΛΟΓΟΣ ΤΩΝ ΑΠΑΝΤΑΧΟΥ ΔΟΥΚΙΩΤΩΝ </a:t>
            </a:r>
            <a:endParaRPr lang="en-US" b="1" dirty="0">
              <a:latin typeface="Calibri" pitchFamily="34" charset="0"/>
              <a:cs typeface="Calibri" pitchFamily="34" charset="0"/>
            </a:endParaRPr>
          </a:p>
          <a:p>
            <a:pPr algn="ctr"/>
            <a:endParaRPr lang="el-GR" b="1" dirty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l-GR" sz="1700" dirty="0">
                <a:latin typeface="Calibri" pitchFamily="34" charset="0"/>
                <a:cs typeface="Calibri" pitchFamily="34" charset="0"/>
              </a:rPr>
              <a:t>σάς προσκαλεί στην εκδήλωση που θα πραγματοποιηθεί στο χωριό μας, το ΔΟΥΚΑ,  σε συνδιοργάνωση με τον Δήμο Αρχαίας Ολυμπίας, στις</a:t>
            </a:r>
            <a:endParaRPr lang="en-US" sz="1700" dirty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l-GR" sz="17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700" b="1" dirty="0">
                <a:latin typeface="Calibri" pitchFamily="34" charset="0"/>
                <a:cs typeface="Calibri" pitchFamily="34" charset="0"/>
              </a:rPr>
              <a:t>13</a:t>
            </a:r>
            <a:r>
              <a:rPr lang="el-GR" sz="1700" b="1" dirty="0">
                <a:latin typeface="Calibri" pitchFamily="34" charset="0"/>
                <a:cs typeface="Calibri" pitchFamily="34" charset="0"/>
              </a:rPr>
              <a:t> Αυγούστου</a:t>
            </a:r>
            <a:r>
              <a:rPr lang="en-US" sz="1700" dirty="0">
                <a:latin typeface="Calibri" pitchFamily="34" charset="0"/>
                <a:cs typeface="Calibri" pitchFamily="34" charset="0"/>
              </a:rPr>
              <a:t>, </a:t>
            </a:r>
            <a:r>
              <a:rPr lang="el-GR" sz="1700" dirty="0">
                <a:latin typeface="Calibri" pitchFamily="34" charset="0"/>
                <a:cs typeface="Calibri" pitchFamily="34" charset="0"/>
              </a:rPr>
              <a:t>ημέρα Πέμπτη και ώρα </a:t>
            </a:r>
          </a:p>
          <a:p>
            <a:pPr algn="ctr"/>
            <a:r>
              <a:rPr lang="el-GR" sz="1700" dirty="0">
                <a:latin typeface="Calibri" pitchFamily="34" charset="0"/>
                <a:cs typeface="Calibri" pitchFamily="34" charset="0"/>
              </a:rPr>
              <a:t>8</a:t>
            </a:r>
            <a:r>
              <a:rPr lang="en-US" sz="1700" dirty="0">
                <a:latin typeface="Calibri" pitchFamily="34" charset="0"/>
                <a:cs typeface="Calibri" pitchFamily="34" charset="0"/>
              </a:rPr>
              <a:t>:30 </a:t>
            </a:r>
            <a:r>
              <a:rPr lang="el-GR" sz="1700" dirty="0">
                <a:latin typeface="Calibri" pitchFamily="34" charset="0"/>
                <a:cs typeface="Calibri" pitchFamily="34" charset="0"/>
              </a:rPr>
              <a:t>μ.μ., στην πλατεία του χωριού με θέμα</a:t>
            </a:r>
            <a:r>
              <a:rPr lang="en-US" sz="1700" dirty="0">
                <a:latin typeface="Calibri" pitchFamily="34" charset="0"/>
                <a:cs typeface="Calibri" pitchFamily="34" charset="0"/>
              </a:rPr>
              <a:t>:</a:t>
            </a:r>
            <a:r>
              <a:rPr lang="el-GR" sz="1700" dirty="0">
                <a:latin typeface="Calibri" pitchFamily="34" charset="0"/>
                <a:cs typeface="Calibri" pitchFamily="34" charset="0"/>
              </a:rPr>
              <a:t> </a:t>
            </a:r>
          </a:p>
          <a:p>
            <a:pPr algn="ctr"/>
            <a:endParaRPr lang="en-US" sz="1700" dirty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l-GR" sz="1700" b="1" dirty="0">
                <a:latin typeface="Calibri" pitchFamily="34" charset="0"/>
                <a:cs typeface="Calibri" pitchFamily="34" charset="0"/>
              </a:rPr>
              <a:t>«Άυλη πολιτιστική κληρονομιά</a:t>
            </a:r>
            <a:r>
              <a:rPr lang="en-US" sz="1700" b="1" dirty="0">
                <a:latin typeface="Calibri" pitchFamily="34" charset="0"/>
                <a:cs typeface="Calibri" pitchFamily="34" charset="0"/>
              </a:rPr>
              <a:t>:</a:t>
            </a:r>
            <a:r>
              <a:rPr lang="el-GR" sz="17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1700" b="1" dirty="0">
                <a:latin typeface="Calibri" pitchFamily="34" charset="0"/>
                <a:cs typeface="Calibri" pitchFamily="34" charset="0"/>
              </a:rPr>
              <a:t>E</a:t>
            </a:r>
            <a:r>
              <a:rPr lang="el-GR" sz="1700" b="1" dirty="0" err="1">
                <a:latin typeface="Calibri" pitchFamily="34" charset="0"/>
                <a:cs typeface="Calibri" pitchFamily="34" charset="0"/>
              </a:rPr>
              <a:t>κφράσεις</a:t>
            </a:r>
            <a:r>
              <a:rPr lang="el-GR" sz="1700" b="1" dirty="0">
                <a:latin typeface="Calibri" pitchFamily="34" charset="0"/>
                <a:cs typeface="Calibri" pitchFamily="34" charset="0"/>
              </a:rPr>
              <a:t>, Δράσεις Διαφύλαξης και Προοπτικές στην Ηλεία»</a:t>
            </a:r>
          </a:p>
          <a:p>
            <a:pPr algn="ctr"/>
            <a:endParaRPr lang="el-GR" sz="1700" dirty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n-US" sz="1700" dirty="0">
                <a:latin typeface="Calibri" pitchFamily="34" charset="0"/>
                <a:cs typeface="Calibri" pitchFamily="34" charset="0"/>
              </a:rPr>
              <a:t>O</a:t>
            </a:r>
            <a:r>
              <a:rPr lang="el-GR" sz="1700" dirty="0">
                <a:latin typeface="Calibri" pitchFamily="34" charset="0"/>
                <a:cs typeface="Calibri" pitchFamily="34" charset="0"/>
              </a:rPr>
              <a:t>μιλητές</a:t>
            </a:r>
            <a:r>
              <a:rPr lang="en-US" sz="1700" dirty="0">
                <a:latin typeface="Calibri" pitchFamily="34" charset="0"/>
                <a:cs typeface="Calibri" pitchFamily="34" charset="0"/>
              </a:rPr>
              <a:t>:</a:t>
            </a:r>
          </a:p>
          <a:p>
            <a:r>
              <a:rPr lang="el-GR" sz="1700" dirty="0">
                <a:latin typeface="Calibri" pitchFamily="34" charset="0"/>
                <a:cs typeface="Calibri" pitchFamily="34" charset="0"/>
              </a:rPr>
              <a:t>          -    Διομήδης Τόλιος, Διεύθυνση Νεότερης  Πολιτιστικής</a:t>
            </a:r>
          </a:p>
          <a:p>
            <a:r>
              <a:rPr lang="el-GR" sz="1700" dirty="0">
                <a:latin typeface="Calibri" pitchFamily="34" charset="0"/>
                <a:cs typeface="Calibri" pitchFamily="34" charset="0"/>
              </a:rPr>
              <a:t>               Κληρονομιάς ΥΠΠΟ-Σύλλογος </a:t>
            </a:r>
            <a:r>
              <a:rPr lang="el-GR" sz="1700" dirty="0" err="1">
                <a:latin typeface="Calibri" pitchFamily="34" charset="0"/>
                <a:cs typeface="Calibri" pitchFamily="34" charset="0"/>
              </a:rPr>
              <a:t>Διβριωτών</a:t>
            </a:r>
            <a:r>
              <a:rPr lang="el-GR" sz="1700" dirty="0">
                <a:latin typeface="Calibri" pitchFamily="34" charset="0"/>
                <a:cs typeface="Calibri" pitchFamily="34" charset="0"/>
              </a:rPr>
              <a:t> Αθήνας</a:t>
            </a:r>
          </a:p>
          <a:p>
            <a:r>
              <a:rPr lang="el-GR" sz="1700" dirty="0">
                <a:latin typeface="Calibri" pitchFamily="34" charset="0"/>
                <a:cs typeface="Calibri" pitchFamily="34" charset="0"/>
              </a:rPr>
              <a:t>          -    Γωγώ Κανελλοπούλου, εκπαιδευτικός</a:t>
            </a:r>
          </a:p>
          <a:p>
            <a:r>
              <a:rPr lang="el-GR" sz="1700" dirty="0">
                <a:latin typeface="Calibri" pitchFamily="34" charset="0"/>
                <a:cs typeface="Calibri" pitchFamily="34" charset="0"/>
              </a:rPr>
              <a:t>          -    Νίκος Σιάκκουλης, Πρόεδρος </a:t>
            </a:r>
            <a:r>
              <a:rPr lang="en-US" sz="1700" dirty="0">
                <a:latin typeface="Calibri" pitchFamily="34" charset="0"/>
                <a:cs typeface="Calibri" pitchFamily="34" charset="0"/>
              </a:rPr>
              <a:t>eco action </a:t>
            </a:r>
            <a:r>
              <a:rPr lang="el-GR" sz="1700" dirty="0" err="1">
                <a:latin typeface="Calibri" pitchFamily="34" charset="0"/>
                <a:cs typeface="Calibri" pitchFamily="34" charset="0"/>
              </a:rPr>
              <a:t>Νεμούτας</a:t>
            </a:r>
            <a:r>
              <a:rPr lang="el-GR" sz="1700" dirty="0">
                <a:highlight>
                  <a:srgbClr val="FFFF00"/>
                </a:highlight>
                <a:latin typeface="Calibri" pitchFamily="34" charset="0"/>
                <a:cs typeface="Calibri" pitchFamily="34" charset="0"/>
              </a:rPr>
              <a:t> </a:t>
            </a:r>
          </a:p>
          <a:p>
            <a:pPr algn="ctr"/>
            <a:endParaRPr lang="el-GR" sz="1700" dirty="0">
              <a:highlight>
                <a:srgbClr val="FFFF00"/>
              </a:highlight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l-GR" sz="1700" dirty="0">
                <a:latin typeface="Calibri" pitchFamily="34" charset="0"/>
                <a:cs typeface="Calibri" pitchFamily="34" charset="0"/>
              </a:rPr>
              <a:t>Θα </a:t>
            </a:r>
            <a:r>
              <a:rPr lang="el-GR" sz="1700" dirty="0" err="1">
                <a:latin typeface="Calibri" pitchFamily="34" charset="0"/>
                <a:cs typeface="Calibri" pitchFamily="34" charset="0"/>
              </a:rPr>
              <a:t>ακολουθήσ</a:t>
            </a:r>
            <a:r>
              <a:rPr lang="en-US" sz="1700" dirty="0">
                <a:latin typeface="Calibri" pitchFamily="34" charset="0"/>
                <a:cs typeface="Calibri" pitchFamily="34" charset="0"/>
              </a:rPr>
              <a:t>o</a:t>
            </a:r>
            <a:r>
              <a:rPr lang="el-GR" sz="1700" dirty="0" err="1">
                <a:latin typeface="Calibri" pitchFamily="34" charset="0"/>
                <a:cs typeface="Calibri" pitchFamily="34" charset="0"/>
              </a:rPr>
              <a:t>υν</a:t>
            </a:r>
            <a:r>
              <a:rPr lang="el-GR" sz="1700" dirty="0">
                <a:latin typeface="Calibri" pitchFamily="34" charset="0"/>
                <a:cs typeface="Calibri" pitchFamily="34" charset="0"/>
              </a:rPr>
              <a:t> χοροί  της Ηλείας από το </a:t>
            </a:r>
            <a:r>
              <a:rPr lang="el-GR" dirty="0">
                <a:latin typeface="Calibri" pitchFamily="34" charset="0"/>
                <a:cs typeface="Calibri" pitchFamily="34" charset="0"/>
              </a:rPr>
              <a:t>Λύκειο Ελληνίδων Πύργου</a:t>
            </a:r>
          </a:p>
          <a:p>
            <a:pPr algn="ctr"/>
            <a:r>
              <a:rPr lang="el-GR" sz="1700" dirty="0">
                <a:latin typeface="Calibri" pitchFamily="34" charset="0"/>
                <a:cs typeface="Calibri" pitchFamily="34" charset="0"/>
              </a:rPr>
              <a:t>Η είσοδος για την πολιτιστική εκδήλωση είναι ελεύθερη. </a:t>
            </a:r>
          </a:p>
          <a:p>
            <a:pPr algn="ctr"/>
            <a:endParaRPr lang="el-GR" sz="1700" dirty="0">
              <a:latin typeface="Calibri" pitchFamily="34" charset="0"/>
              <a:cs typeface="Calibri" pitchFamily="34" charset="0"/>
            </a:endParaRPr>
          </a:p>
          <a:p>
            <a:r>
              <a:rPr lang="el-GR" sz="1700" dirty="0">
                <a:latin typeface="Calibri" pitchFamily="34" charset="0"/>
                <a:cs typeface="Calibri" pitchFamily="34" charset="0"/>
              </a:rPr>
              <a:t>Μετά το πέρας της εκδήλωσης, σας προσκαλούμε να διασκεδάσουμε όλοι μαζί </a:t>
            </a:r>
            <a:r>
              <a:rPr lang="en-US" sz="1700" dirty="0">
                <a:latin typeface="Calibri" pitchFamily="34" charset="0"/>
                <a:cs typeface="Calibri" pitchFamily="34" charset="0"/>
              </a:rPr>
              <a:t>    </a:t>
            </a:r>
            <a:r>
              <a:rPr lang="el-GR" sz="1700" dirty="0">
                <a:latin typeface="Calibri" pitchFamily="34" charset="0"/>
                <a:cs typeface="Calibri" pitchFamily="34" charset="0"/>
              </a:rPr>
              <a:t>με ζωντανή παραδοσιακή μουσική από τη μουσική ομάδα του Λύσανδρου </a:t>
            </a:r>
            <a:r>
              <a:rPr lang="en-US" sz="1700" dirty="0">
                <a:latin typeface="Calibri" pitchFamily="34" charset="0"/>
                <a:cs typeface="Calibri" pitchFamily="34" charset="0"/>
              </a:rPr>
              <a:t>    </a:t>
            </a:r>
            <a:r>
              <a:rPr lang="el-GR" sz="1700" dirty="0" err="1">
                <a:latin typeface="Calibri" pitchFamily="34" charset="0"/>
                <a:cs typeface="Calibri" pitchFamily="34" charset="0"/>
              </a:rPr>
              <a:t>Παναγόπουλου</a:t>
            </a:r>
            <a:r>
              <a:rPr lang="el-GR" sz="1700" dirty="0">
                <a:latin typeface="Calibri" pitchFamily="34" charset="0"/>
                <a:cs typeface="Calibri" pitchFamily="34" charset="0"/>
              </a:rPr>
              <a:t>, σε μια βραδιά γεμάτη κέφι, χορό και γεύσεις.</a:t>
            </a:r>
            <a:endParaRPr lang="en-US" sz="1700" dirty="0">
              <a:latin typeface="Calibri" pitchFamily="34" charset="0"/>
              <a:cs typeface="Calibri" pitchFamily="34" charset="0"/>
            </a:endParaRPr>
          </a:p>
          <a:p>
            <a:r>
              <a:rPr lang="el-GR" sz="1700" dirty="0">
                <a:latin typeface="Calibri" pitchFamily="34" charset="0"/>
                <a:cs typeface="Calibri" pitchFamily="34" charset="0"/>
              </a:rPr>
              <a:t>Θα προσφερθούν παραδοσιακά εδέσματα.</a:t>
            </a:r>
          </a:p>
          <a:p>
            <a:r>
              <a:rPr lang="el-GR" sz="1700" dirty="0">
                <a:latin typeface="Calibri" pitchFamily="34" charset="0"/>
                <a:cs typeface="Calibri" pitchFamily="34" charset="0"/>
              </a:rPr>
              <a:t>Πρόσκληση συμμετοχής στο γλέντι: 10 ευρώ ανά άτομο.</a:t>
            </a:r>
          </a:p>
          <a:p>
            <a:endParaRPr lang="el-GR" sz="1500" dirty="0"/>
          </a:p>
        </p:txBody>
      </p:sp>
      <p:pic>
        <p:nvPicPr>
          <p:cNvPr id="4" name="Εικόνα 5">
            <a:extLst>
              <a:ext uri="{FF2B5EF4-FFF2-40B4-BE49-F238E27FC236}">
                <a16:creationId xmlns:a16="http://schemas.microsoft.com/office/drawing/2014/main" xmlns="" id="{9263B4BB-A299-4E91-DB3E-EE3DC1D6B10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5776"/>
            <a:ext cx="2342507" cy="3378819"/>
          </a:xfrm>
          <a:prstGeom prst="rect">
            <a:avLst/>
          </a:prstGeom>
        </p:spPr>
      </p:pic>
      <p:pic>
        <p:nvPicPr>
          <p:cNvPr id="5" name="Εικόνα 9" descr="Εικόνα που περιέχει εξωτερικός χώρος/ύπαιθρος, φύση, τοπίο, νερό&#10;&#10;Το περιεχόμενο που δημιουργείται από τεχνολογία AI ενδέχεται να είναι εσφαλμένο.">
            <a:extLst>
              <a:ext uri="{FF2B5EF4-FFF2-40B4-BE49-F238E27FC236}">
                <a16:creationId xmlns:a16="http://schemas.microsoft.com/office/drawing/2014/main" xmlns="" id="{F7B7D61F-2257-2985-3532-60EF7465F4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42585" y="2283977"/>
            <a:ext cx="2818187" cy="2216301"/>
          </a:xfrm>
          <a:prstGeom prst="rect">
            <a:avLst/>
          </a:prstGeom>
        </p:spPr>
      </p:pic>
      <p:pic>
        <p:nvPicPr>
          <p:cNvPr id="6" name="Εικόνα 22" descr="Εικόνα που περιέχει άτομο, ρουχισμός, άθλημα, χορευτής&#10;&#10;Το περιεχόμενο που δημιουργείται από τεχνολογία AI ενδέχεται να είναι εσφαλμένο.">
            <a:extLst>
              <a:ext uri="{FF2B5EF4-FFF2-40B4-BE49-F238E27FC236}">
                <a16:creationId xmlns:a16="http://schemas.microsoft.com/office/drawing/2014/main" xmlns="" id="{C9D2B66D-51FF-8F14-AF30-00755E6317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54505" y="4500278"/>
            <a:ext cx="2806267" cy="1938710"/>
          </a:xfrm>
          <a:prstGeom prst="rect">
            <a:avLst/>
          </a:prstGeom>
        </p:spPr>
      </p:pic>
      <p:pic>
        <p:nvPicPr>
          <p:cNvPr id="11" name="Εικόνα 4">
            <a:extLst>
              <a:ext uri="{FF2B5EF4-FFF2-40B4-BE49-F238E27FC236}">
                <a16:creationId xmlns:a16="http://schemas.microsoft.com/office/drawing/2014/main" xmlns="" id="{BBD26EF5-AAD3-CA21-AD52-6AC4783F8F3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921" y="3353043"/>
            <a:ext cx="2142584" cy="3055433"/>
          </a:xfrm>
          <a:prstGeom prst="rect">
            <a:avLst/>
          </a:prstGeom>
        </p:spPr>
      </p:pic>
      <p:pic>
        <p:nvPicPr>
          <p:cNvPr id="16" name="Εικόνα 15" descr="Εικόνα που περιέχει εξωτερικός χώρος/ύπαιθρος, φυτό, δέντρο, κτίριο&#10;&#10;Το περιεχόμενο που δημιουργείται από τεχνολογία AI ενδέχεται να είναι εσφαλμένο.">
            <a:extLst>
              <a:ext uri="{FF2B5EF4-FFF2-40B4-BE49-F238E27FC236}">
                <a16:creationId xmlns:a16="http://schemas.microsoft.com/office/drawing/2014/main" xmlns="" id="{B102789B-1D67-F909-61FF-EFCB467E18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54505" y="0"/>
            <a:ext cx="2818187" cy="227565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RetrospectVTI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_41798800_TF56160789" id="{2C099BE8-CEDF-4507-9036-50B9C15B058F}" vid="{21C4C0AB-7B92-4CCE-8B51-2A204DA6E0EC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3acca971-55ee-4f70-82de-1dfbfc227017}" enabled="1" method="Standard" siteId="{ce73e05e-1b4e-4df3-b69c-705b18aaeefe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{E940BACC-77D3-4897-8C63-E43AE58B978C}tf56160789_win32</Template>
  <TotalTime>359</TotalTime>
  <Words>163</Words>
  <Application>Microsoft Office PowerPoint</Application>
  <PresentationFormat>Προσαρμογή</PresentationFormat>
  <Paragraphs>20</Paragraphs>
  <Slides>1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</vt:i4>
      </vt:variant>
    </vt:vector>
  </HeadingPairs>
  <TitlesOfParts>
    <vt:vector size="2" baseType="lpstr">
      <vt:lpstr>1_RetrospectVTI</vt:lpstr>
      <vt:lpstr>Διαφάνεια 1</vt:lpstr>
    </vt:vector>
  </TitlesOfParts>
  <Company>PPC S.A.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Spyropoulou Evdokia</dc:creator>
  <cp:lastModifiedBy>Microsoft</cp:lastModifiedBy>
  <cp:revision>18</cp:revision>
  <dcterms:created xsi:type="dcterms:W3CDTF">2025-07-18T19:17:11Z</dcterms:created>
  <dcterms:modified xsi:type="dcterms:W3CDTF">2026-08-08T16:51:52Z</dcterms:modified>
</cp:coreProperties>
</file>